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2" r:id="rId8"/>
    <p:sldId id="263" r:id="rId9"/>
    <p:sldId id="261" r:id="rId10"/>
    <p:sldId id="264" r:id="rId11"/>
  </p:sldIdLst>
  <p:sldSz cx="18288000" cy="10287000"/>
  <p:notesSz cx="6858000" cy="9144000"/>
  <p:embeddedFontLst>
    <p:embeddedFont>
      <p:font typeface="Wedges" panose="02000500000000000000"/>
      <p:regular r:id="rId15"/>
    </p:embeddedFont>
    <p:embeddedFont>
      <p:font typeface="Calibri" panose="020F050202020403020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3" Type="http://schemas.openxmlformats.org/officeDocument/2006/relationships/slideLayout" Target="../slideLayouts/slideLayout7.xml"/><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3" Type="http://schemas.openxmlformats.org/officeDocument/2006/relationships/slideLayout" Target="../slideLayouts/slideLayout7.xml"/><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5" Type="http://schemas.openxmlformats.org/officeDocument/2006/relationships/slideLayout" Target="../slideLayouts/slideLayout7.xml"/><Relationship Id="rId14" Type="http://schemas.openxmlformats.org/officeDocument/2006/relationships/image" Target="../media/image11.svg"/><Relationship Id="rId13" Type="http://schemas.openxmlformats.org/officeDocument/2006/relationships/image" Target="../media/image11.png"/><Relationship Id="rId12" Type="http://schemas.openxmlformats.org/officeDocument/2006/relationships/image" Target="../media/image10.svg"/><Relationship Id="rId11" Type="http://schemas.openxmlformats.org/officeDocument/2006/relationships/image" Target="../media/image10.png"/><Relationship Id="rId10" Type="http://schemas.openxmlformats.org/officeDocument/2006/relationships/image" Target="../media/image9.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5" Type="http://schemas.openxmlformats.org/officeDocument/2006/relationships/slideLayout" Target="../slideLayouts/slideLayout7.xml"/><Relationship Id="rId14" Type="http://schemas.openxmlformats.org/officeDocument/2006/relationships/image" Target="../media/image13.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2.png"/><Relationship Id="rId10" Type="http://schemas.openxmlformats.org/officeDocument/2006/relationships/image" Target="../media/image9.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9.svg"/><Relationship Id="rId3" Type="http://schemas.openxmlformats.org/officeDocument/2006/relationships/image" Target="../media/image9.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4.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3" Type="http://schemas.openxmlformats.org/officeDocument/2006/relationships/slideLayout" Target="../slideLayouts/slideLayout7.xml"/><Relationship Id="rId12" Type="http://schemas.openxmlformats.org/officeDocument/2006/relationships/image" Target="../media/image15.svg"/><Relationship Id="rId11" Type="http://schemas.openxmlformats.org/officeDocument/2006/relationships/image" Target="../media/image15.png"/><Relationship Id="rId10" Type="http://schemas.openxmlformats.org/officeDocument/2006/relationships/image" Target="../media/image14.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3" Type="http://schemas.openxmlformats.org/officeDocument/2006/relationships/slideLayout" Target="../slideLayouts/slideLayout7.xml"/><Relationship Id="rId12" Type="http://schemas.openxmlformats.org/officeDocument/2006/relationships/image" Target="../media/image15.svg"/><Relationship Id="rId11" Type="http://schemas.openxmlformats.org/officeDocument/2006/relationships/image" Target="../media/image15.png"/><Relationship Id="rId10" Type="http://schemas.openxmlformats.org/officeDocument/2006/relationships/image" Target="../media/image14.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5.svg"/><Relationship Id="rId7" Type="http://schemas.openxmlformats.org/officeDocument/2006/relationships/image" Target="../media/image5.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16.svg"/><Relationship Id="rId3" Type="http://schemas.openxmlformats.org/officeDocument/2006/relationships/image" Target="../media/image16.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4.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17.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3321831">
            <a:off x="13759696" y="4230002"/>
            <a:ext cx="3140276" cy="3066052"/>
          </a:xfrm>
          <a:custGeom>
            <a:avLst/>
            <a:gdLst/>
            <a:ahLst/>
            <a:cxnLst/>
            <a:rect l="l" t="t" r="r" b="b"/>
            <a:pathLst>
              <a:path w="3140276" h="3066052">
                <a:moveTo>
                  <a:pt x="0" y="0"/>
                </a:moveTo>
                <a:lnTo>
                  <a:pt x="3140276" y="0"/>
                </a:lnTo>
                <a:lnTo>
                  <a:pt x="3140276" y="3066052"/>
                </a:lnTo>
                <a:lnTo>
                  <a:pt x="0" y="306605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2581304" y="7813042"/>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43786">
            <a:off x="1634388" y="783716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480907">
            <a:off x="1036290" y="1514301"/>
            <a:ext cx="3144754" cy="3732658"/>
          </a:xfrm>
          <a:custGeom>
            <a:avLst/>
            <a:gdLst/>
            <a:ahLst/>
            <a:cxnLst/>
            <a:rect l="l" t="t" r="r" b="b"/>
            <a:pathLst>
              <a:path w="3144754" h="3732658">
                <a:moveTo>
                  <a:pt x="0" y="0"/>
                </a:moveTo>
                <a:lnTo>
                  <a:pt x="3144754" y="0"/>
                </a:lnTo>
                <a:lnTo>
                  <a:pt x="3144754" y="3732658"/>
                </a:lnTo>
                <a:lnTo>
                  <a:pt x="0" y="3732658"/>
                </a:lnTo>
                <a:lnTo>
                  <a:pt x="0" y="0"/>
                </a:lnTo>
                <a:close/>
              </a:path>
            </a:pathLst>
          </a:custGeom>
          <a:blipFill>
            <a:blip r:embed="rId11">
              <a:extLst>
                <a:ext uri="{96DAC541-7B7A-43D3-8B79-37D633B846F1}">
                  <asvg:svgBlip xmlns:asvg="http://schemas.microsoft.com/office/drawing/2016/SVG/main" r:embed="rId12"/>
                </a:ext>
              </a:extLst>
            </a:blip>
            <a:stretch>
              <a:fillRect l="-34515" b="-10237"/>
            </a:stretch>
          </a:blipFill>
        </p:spPr>
      </p:sp>
      <p:sp>
        <p:nvSpPr>
          <p:cNvPr id="10" name="Freeform 10"/>
          <p:cNvSpPr/>
          <p:nvPr/>
        </p:nvSpPr>
        <p:spPr>
          <a:xfrm rot="443786">
            <a:off x="13854521" y="1502478"/>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4425919" y="3314511"/>
            <a:ext cx="8978133" cy="2538730"/>
          </a:xfrm>
          <a:prstGeom prst="rect">
            <a:avLst/>
          </a:prstGeom>
        </p:spPr>
        <p:txBody>
          <a:bodyPr lIns="0" tIns="0" rIns="0" bIns="0" rtlCol="0" anchor="t">
            <a:spAutoFit/>
          </a:bodyPr>
          <a:lstStyle/>
          <a:p>
            <a:pPr algn="ctr">
              <a:lnSpc>
                <a:spcPts val="9900"/>
              </a:lnSpc>
            </a:pPr>
            <a:r>
              <a:rPr lang="en-US" sz="7070">
                <a:solidFill>
                  <a:srgbClr val="102667"/>
                </a:solidFill>
                <a:latin typeface="Wedges Bold"/>
              </a:rPr>
              <a:t>siêu trí nhớ</a:t>
            </a:r>
            <a:endParaRPr lang="en-US" sz="7070">
              <a:solidFill>
                <a:srgbClr val="102667"/>
              </a:solidFill>
              <a:latin typeface="Wedges Bold"/>
            </a:endParaRPr>
          </a:p>
          <a:p>
            <a:pPr algn="ctr">
              <a:lnSpc>
                <a:spcPts val="9900"/>
              </a:lnSpc>
            </a:pPr>
            <a:r>
              <a:rPr lang="en-US" sz="7070">
                <a:solidFill>
                  <a:srgbClr val="102667"/>
                </a:solidFill>
                <a:latin typeface="Wedges Bold"/>
              </a:rPr>
              <a:t> học đường</a:t>
            </a:r>
            <a:endParaRPr lang="en-US" sz="7070">
              <a:solidFill>
                <a:srgbClr val="102667"/>
              </a:solidFill>
              <a:latin typeface="Wedge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5478756" y="7714185"/>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43786">
            <a:off x="543081" y="63865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4292849" y="3191257"/>
            <a:ext cx="3531247" cy="4114800"/>
          </a:xfrm>
          <a:custGeom>
            <a:avLst/>
            <a:gdLst/>
            <a:ahLst/>
            <a:cxnLst/>
            <a:rect l="l" t="t" r="r" b="b"/>
            <a:pathLst>
              <a:path w="3531247" h="4114800">
                <a:moveTo>
                  <a:pt x="0" y="0"/>
                </a:moveTo>
                <a:lnTo>
                  <a:pt x="3531247" y="0"/>
                </a:lnTo>
                <a:lnTo>
                  <a:pt x="35312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443786">
            <a:off x="13765841" y="8247720"/>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449961" y="3599385"/>
            <a:ext cx="2394065" cy="4114800"/>
          </a:xfrm>
          <a:custGeom>
            <a:avLst/>
            <a:gdLst/>
            <a:ahLst/>
            <a:cxnLst/>
            <a:rect l="l" t="t" r="r" b="b"/>
            <a:pathLst>
              <a:path w="2394065" h="4114800">
                <a:moveTo>
                  <a:pt x="0" y="0"/>
                </a:moveTo>
                <a:lnTo>
                  <a:pt x="2394065" y="0"/>
                </a:lnTo>
                <a:lnTo>
                  <a:pt x="239406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2798067" y="3319526"/>
            <a:ext cx="11231369" cy="3986531"/>
          </a:xfrm>
          <a:prstGeom prst="rect">
            <a:avLst/>
          </a:prstGeom>
        </p:spPr>
        <p:txBody>
          <a:bodyPr lIns="0" tIns="0" rIns="0" bIns="0" rtlCol="0" anchor="t">
            <a:spAutoFit/>
          </a:bodyPr>
          <a:lstStyle/>
          <a:p>
            <a:pPr>
              <a:lnSpc>
                <a:spcPts val="4445"/>
              </a:lnSpc>
            </a:pPr>
            <a:r>
              <a:rPr lang="en-US" sz="3175">
                <a:solidFill>
                  <a:srgbClr val="E67C4F"/>
                </a:solidFill>
                <a:latin typeface="อีฟดอวอิ้ง Bold Italics"/>
              </a:rPr>
              <a:t>1.   Khái niệm của siêu trí nhớ học đường</a:t>
            </a:r>
            <a:endParaRPr lang="en-US" sz="3175">
              <a:solidFill>
                <a:srgbClr val="E67C4F"/>
              </a:solidFill>
              <a:latin typeface="อีฟดอวอิ้ง Bold Italics"/>
            </a:endParaRPr>
          </a:p>
          <a:p>
            <a:pPr>
              <a:lnSpc>
                <a:spcPts val="4445"/>
              </a:lnSpc>
            </a:pPr>
            <a:r>
              <a:rPr lang="en-US" sz="3175">
                <a:solidFill>
                  <a:srgbClr val="E67C4F"/>
                </a:solidFill>
                <a:latin typeface="อีฟดอวอิ้ง Bold Italics"/>
              </a:rPr>
              <a:t>Siêu trí nhớ học đường là phương pháp học giúp bạn có thể ghi nhớ kiến thức một cách nhanh chóng, đơn giản và hiệu quả. Phương pháp này giúp bạn không mất quá nhiều thời gian để học tập và ghi nhớ nhưng vẫn đạt được vào đầu một lượng kiến thức khủng</a:t>
            </a:r>
            <a:endParaRPr lang="en-US" sz="3175">
              <a:solidFill>
                <a:srgbClr val="E67C4F"/>
              </a:solidFill>
              <a:latin typeface="อีฟดอวอิ้ง Bold Italics"/>
            </a:endParaRPr>
          </a:p>
          <a:p>
            <a:pPr>
              <a:lnSpc>
                <a:spcPts val="4445"/>
              </a:lnSpc>
              <a:spcBef>
                <a:spcPct val="0"/>
              </a:spcBef>
            </a:pPr>
          </a:p>
        </p:txBody>
      </p:sp>
      <p:sp>
        <p:nvSpPr>
          <p:cNvPr id="12" name="TextBox 12"/>
          <p:cNvSpPr txBox="1"/>
          <p:nvPr/>
        </p:nvSpPr>
        <p:spPr>
          <a:xfrm>
            <a:off x="4696746" y="1291338"/>
            <a:ext cx="8208508" cy="821055"/>
          </a:xfrm>
          <a:prstGeom prst="rect">
            <a:avLst/>
          </a:prstGeom>
        </p:spPr>
        <p:txBody>
          <a:bodyPr lIns="0" tIns="0" rIns="0" bIns="0" rtlCol="0" anchor="t">
            <a:spAutoFit/>
          </a:bodyPr>
          <a:lstStyle/>
          <a:p>
            <a:pPr algn="ctr">
              <a:lnSpc>
                <a:spcPts val="6720"/>
              </a:lnSpc>
            </a:pPr>
            <a:r>
              <a:rPr lang="en-US" sz="4800">
                <a:solidFill>
                  <a:srgbClr val="102667"/>
                </a:solidFill>
                <a:latin typeface="Wedges Bold"/>
              </a:rPr>
              <a:t>KHÁI NIỆM</a:t>
            </a:r>
            <a:endParaRPr lang="en-US" sz="4800">
              <a:solidFill>
                <a:srgbClr val="102667"/>
              </a:solidFill>
              <a:latin typeface="Wedge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682187" y="1570127"/>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147184">
            <a:off x="3816185" y="3340122"/>
            <a:ext cx="10655630" cy="4707851"/>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495809" y="2878705"/>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644604">
            <a:off x="13969982" y="4114463"/>
            <a:ext cx="3096295" cy="3378893"/>
          </a:xfrm>
          <a:custGeom>
            <a:avLst/>
            <a:gdLst/>
            <a:ahLst/>
            <a:cxnLst/>
            <a:rect l="l" t="t" r="r" b="b"/>
            <a:pathLst>
              <a:path w="3096295" h="3378893">
                <a:moveTo>
                  <a:pt x="0" y="0"/>
                </a:moveTo>
                <a:lnTo>
                  <a:pt x="3096295" y="0"/>
                </a:lnTo>
                <a:lnTo>
                  <a:pt x="3096295" y="3378893"/>
                </a:lnTo>
                <a:lnTo>
                  <a:pt x="0" y="33788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TextBox 12"/>
          <p:cNvSpPr txBox="1"/>
          <p:nvPr/>
        </p:nvSpPr>
        <p:spPr>
          <a:xfrm>
            <a:off x="4745920" y="4130924"/>
            <a:ext cx="9108357" cy="2862581"/>
          </a:xfrm>
          <a:prstGeom prst="rect">
            <a:avLst/>
          </a:prstGeom>
        </p:spPr>
        <p:txBody>
          <a:bodyPr lIns="0" tIns="0" rIns="0" bIns="0" rtlCol="0" anchor="t">
            <a:spAutoFit/>
          </a:bodyPr>
          <a:lstStyle/>
          <a:p>
            <a:pPr algn="ctr">
              <a:lnSpc>
                <a:spcPts val="4445"/>
              </a:lnSpc>
            </a:pPr>
            <a:r>
              <a:rPr lang="en-US" sz="3175">
                <a:solidFill>
                  <a:srgbClr val="3E4677"/>
                </a:solidFill>
                <a:latin typeface="อีฟดอวอิ้ง Bold Italics"/>
              </a:rPr>
              <a:t> Đặc điểm của siêu trí nhớ học đường</a:t>
            </a:r>
            <a:endParaRPr lang="en-US" sz="3175">
              <a:solidFill>
                <a:srgbClr val="3E4677"/>
              </a:solidFill>
              <a:latin typeface="อีฟดอวอิ้ง Bold Italics"/>
            </a:endParaRPr>
          </a:p>
          <a:p>
            <a:pPr algn="ctr">
              <a:lnSpc>
                <a:spcPts val="4445"/>
              </a:lnSpc>
            </a:pPr>
            <a:r>
              <a:rPr lang="en-US" sz="3175">
                <a:solidFill>
                  <a:srgbClr val="3E4677"/>
                </a:solidFill>
                <a:latin typeface="อีฟดอวอิ้ง Bold Italics"/>
              </a:rPr>
              <a:t>-</a:t>
            </a:r>
            <a:r>
              <a:rPr lang="en-US" sz="3175">
                <a:solidFill>
                  <a:srgbClr val="3E4677"/>
                </a:solidFill>
                <a:latin typeface="อีฟดอวอิ้ง Bold Italics"/>
              </a:rPr>
              <a:t>Liệt kê các phương pháp rèn luyện trí não</a:t>
            </a:r>
            <a:endParaRPr lang="en-US" sz="3175">
              <a:solidFill>
                <a:srgbClr val="3E4677"/>
              </a:solidFill>
              <a:latin typeface="อีฟดอวอิ้ง Bold Italics"/>
            </a:endParaRPr>
          </a:p>
          <a:p>
            <a:pPr algn="ctr">
              <a:lnSpc>
                <a:spcPts val="4445"/>
              </a:lnSpc>
            </a:pPr>
            <a:r>
              <a:rPr lang="en-US" sz="3175">
                <a:solidFill>
                  <a:srgbClr val="3E4677"/>
                </a:solidFill>
                <a:latin typeface="อีฟดอวอิ้ง Bold Italics"/>
              </a:rPr>
              <a:t>-Giải thích các phương pháp rèn luyện trí não</a:t>
            </a:r>
            <a:endParaRPr lang="en-US" sz="3175">
              <a:solidFill>
                <a:srgbClr val="3E4677"/>
              </a:solidFill>
              <a:latin typeface="อีฟดอวอิ้ง Bold Italics"/>
            </a:endParaRPr>
          </a:p>
          <a:p>
            <a:pPr algn="ctr">
              <a:lnSpc>
                <a:spcPts val="4445"/>
              </a:lnSpc>
            </a:pPr>
            <a:r>
              <a:rPr lang="en-US" sz="3175">
                <a:solidFill>
                  <a:srgbClr val="3E4677"/>
                </a:solidFill>
                <a:latin typeface="อีฟดอวอิ้ง Bold Italics"/>
              </a:rPr>
              <a:t>-Vận dụng các phương pháp đó vào bài học </a:t>
            </a:r>
            <a:endParaRPr lang="en-US" sz="3175">
              <a:solidFill>
                <a:srgbClr val="3E4677"/>
              </a:solidFill>
              <a:latin typeface="อีฟดอวอิ้ง Bold Italics"/>
            </a:endParaRPr>
          </a:p>
          <a:p>
            <a:pPr algn="ctr">
              <a:lnSpc>
                <a:spcPts val="4445"/>
              </a:lnSpc>
              <a:spcBef>
                <a:spcPct val="0"/>
              </a:spcBef>
            </a:pPr>
          </a:p>
        </p:txBody>
      </p:sp>
      <p:sp>
        <p:nvSpPr>
          <p:cNvPr id="13" name="TextBox 13"/>
          <p:cNvSpPr txBox="1"/>
          <p:nvPr/>
        </p:nvSpPr>
        <p:spPr>
          <a:xfrm>
            <a:off x="5473679" y="1177038"/>
            <a:ext cx="8208508" cy="1937204"/>
          </a:xfrm>
          <a:prstGeom prst="rect">
            <a:avLst/>
          </a:prstGeom>
        </p:spPr>
        <p:txBody>
          <a:bodyPr lIns="0" tIns="0" rIns="0" bIns="0" rtlCol="0" anchor="t">
            <a:spAutoFit/>
          </a:bodyPr>
          <a:lstStyle/>
          <a:p>
            <a:pPr algn="ctr">
              <a:lnSpc>
                <a:spcPts val="15895"/>
              </a:lnSpc>
            </a:pPr>
            <a:r>
              <a:rPr lang="en-US" sz="11355">
                <a:solidFill>
                  <a:srgbClr val="102667"/>
                </a:solidFill>
                <a:latin typeface="Wedges Bold"/>
              </a:rPr>
              <a:t>ĐẶC ĐIỂM</a:t>
            </a:r>
            <a:endParaRPr lang="en-US" sz="11355">
              <a:solidFill>
                <a:srgbClr val="102667"/>
              </a:solidFill>
              <a:latin typeface="Wedges Bold"/>
            </a:endParaRPr>
          </a:p>
        </p:txBody>
      </p:sp>
      <p:sp>
        <p:nvSpPr>
          <p:cNvPr id="14" name="Freeform 14"/>
          <p:cNvSpPr/>
          <p:nvPr/>
        </p:nvSpPr>
        <p:spPr>
          <a:xfrm>
            <a:off x="3556358" y="1570127"/>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682187" y="1570127"/>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147184">
            <a:off x="3840149" y="2879778"/>
            <a:ext cx="11825380" cy="5224668"/>
          </a:xfrm>
          <a:custGeom>
            <a:avLst/>
            <a:gdLst/>
            <a:ahLst/>
            <a:cxnLst/>
            <a:rect l="l" t="t" r="r" b="b"/>
            <a:pathLst>
              <a:path w="11825380" h="5224668">
                <a:moveTo>
                  <a:pt x="0" y="0"/>
                </a:moveTo>
                <a:lnTo>
                  <a:pt x="11825380" y="0"/>
                </a:lnTo>
                <a:lnTo>
                  <a:pt x="11825380" y="5224668"/>
                </a:lnTo>
                <a:lnTo>
                  <a:pt x="0" y="5224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3556358" y="1570127"/>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542000" y="3728532"/>
            <a:ext cx="2804209" cy="2829936"/>
          </a:xfrm>
          <a:custGeom>
            <a:avLst/>
            <a:gdLst/>
            <a:ahLst/>
            <a:cxnLst/>
            <a:rect l="l" t="t" r="r" b="b"/>
            <a:pathLst>
              <a:path w="2804209" h="2829936">
                <a:moveTo>
                  <a:pt x="0" y="0"/>
                </a:moveTo>
                <a:lnTo>
                  <a:pt x="2804209" y="0"/>
                </a:lnTo>
                <a:lnTo>
                  <a:pt x="2804209" y="2829936"/>
                </a:lnTo>
                <a:lnTo>
                  <a:pt x="0" y="28299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4647426" y="4173472"/>
            <a:ext cx="3119218" cy="3124899"/>
          </a:xfrm>
          <a:custGeom>
            <a:avLst/>
            <a:gdLst/>
            <a:ahLst/>
            <a:cxnLst/>
            <a:rect l="l" t="t" r="r" b="b"/>
            <a:pathLst>
              <a:path w="3119218" h="3124899">
                <a:moveTo>
                  <a:pt x="0" y="0"/>
                </a:moveTo>
                <a:lnTo>
                  <a:pt x="3119218" y="0"/>
                </a:lnTo>
                <a:lnTo>
                  <a:pt x="3119218" y="3124900"/>
                </a:lnTo>
                <a:lnTo>
                  <a:pt x="0" y="31249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a:off x="4678480" y="2279441"/>
            <a:ext cx="10148154" cy="7349490"/>
          </a:xfrm>
          <a:prstGeom prst="rect">
            <a:avLst/>
          </a:prstGeom>
        </p:spPr>
        <p:txBody>
          <a:bodyPr lIns="0" tIns="0" rIns="0" bIns="0" rtlCol="0" anchor="t">
            <a:spAutoFit/>
          </a:bodyPr>
          <a:lstStyle/>
          <a:p>
            <a:pPr algn="ctr">
              <a:lnSpc>
                <a:spcPts val="5210"/>
              </a:lnSpc>
            </a:pPr>
            <a:r>
              <a:rPr lang="en-US" sz="3720">
                <a:solidFill>
                  <a:srgbClr val="3E4677"/>
                </a:solidFill>
                <a:latin typeface="อีฟดอวอิ้ง Bold Italics"/>
              </a:rPr>
              <a:t>KIẾN THỨC</a:t>
            </a:r>
            <a:endParaRPr lang="en-US" sz="3720">
              <a:solidFill>
                <a:srgbClr val="3E4677"/>
              </a:solidFill>
              <a:latin typeface="อีฟดอวอิ้ง Bold Italics"/>
            </a:endParaRPr>
          </a:p>
          <a:p>
            <a:pPr algn="ctr">
              <a:lnSpc>
                <a:spcPts val="5210"/>
              </a:lnSpc>
            </a:pPr>
            <a:r>
              <a:rPr lang="en-US" sz="3720">
                <a:solidFill>
                  <a:srgbClr val="3E4677"/>
                </a:solidFill>
                <a:latin typeface="อีฟดอวอิ้ง Bold Italics"/>
              </a:rPr>
              <a:t>-Kiến thức: học sinh nêu một số phương pháp rèn luyện trí nhớ.</a:t>
            </a:r>
            <a:endParaRPr lang="en-US" sz="3720">
              <a:solidFill>
                <a:srgbClr val="3E4677"/>
              </a:solidFill>
              <a:latin typeface="อีฟดอวอิ้ง Bold Italics"/>
            </a:endParaRPr>
          </a:p>
          <a:p>
            <a:pPr algn="ctr">
              <a:lnSpc>
                <a:spcPts val="5210"/>
              </a:lnSpc>
              <a:spcBef>
                <a:spcPct val="0"/>
              </a:spcBef>
            </a:pPr>
            <a:r>
              <a:rPr lang="en-US" sz="3720">
                <a:solidFill>
                  <a:srgbClr val="3E4677"/>
                </a:solidFill>
                <a:latin typeface="อีฟดอวอิ้ง Bold Italics"/>
              </a:rPr>
              <a:t>-Học sinh nêu được tầm quan trọng của siêu trí nhớ học đường trong học tập và cuộc sống của bản thân</a:t>
            </a:r>
            <a:endParaRPr lang="en-US" sz="3720">
              <a:solidFill>
                <a:srgbClr val="3E4677"/>
              </a:solidFill>
              <a:latin typeface="อีฟดอวอิ้ง Bold Italics"/>
            </a:endParaRPr>
          </a:p>
          <a:p>
            <a:pPr algn="ctr">
              <a:lnSpc>
                <a:spcPts val="5210"/>
              </a:lnSpc>
              <a:spcBef>
                <a:spcPct val="0"/>
              </a:spcBef>
            </a:pPr>
            <a:r>
              <a:rPr lang="en-US" sz="3720">
                <a:solidFill>
                  <a:srgbClr val="3E4677"/>
                </a:solidFill>
                <a:latin typeface="อีฟดอวอิ้ง Bold Italics"/>
              </a:rPr>
              <a:t>- Học sinh có thể trình bày thuộc lòng một số phương pháp rèn luyện trí nhớ</a:t>
            </a:r>
            <a:endParaRPr lang="en-US" sz="3720">
              <a:solidFill>
                <a:srgbClr val="3E4677"/>
              </a:solidFill>
              <a:latin typeface="อีฟดอวอิ้ง Bold Italics"/>
            </a:endParaRPr>
          </a:p>
          <a:p>
            <a:pPr algn="ctr">
              <a:lnSpc>
                <a:spcPts val="5210"/>
              </a:lnSpc>
              <a:spcBef>
                <a:spcPct val="0"/>
              </a:spcBef>
            </a:pPr>
            <a:r>
              <a:rPr lang="en-US" sz="3720">
                <a:solidFill>
                  <a:srgbClr val="3E4677"/>
                </a:solidFill>
                <a:latin typeface="อีฟดอวอิ้ง Bold Italics"/>
              </a:rPr>
              <a:t>- Học sinh biết được một số đặc điểm, tính chất, tác dụng của các phương pháp rèn luyện trí nhớ</a:t>
            </a:r>
            <a:endParaRPr lang="en-US" sz="3720">
              <a:solidFill>
                <a:srgbClr val="3E4677"/>
              </a:solidFill>
              <a:latin typeface="อีฟดอวอิ้ง Bold Italics"/>
            </a:endParaRPr>
          </a:p>
        </p:txBody>
      </p:sp>
      <p:sp>
        <p:nvSpPr>
          <p:cNvPr id="14" name="TextBox 14"/>
          <p:cNvSpPr txBox="1"/>
          <p:nvPr/>
        </p:nvSpPr>
        <p:spPr>
          <a:xfrm>
            <a:off x="5410179" y="342648"/>
            <a:ext cx="8208508" cy="1937204"/>
          </a:xfrm>
          <a:prstGeom prst="rect">
            <a:avLst/>
          </a:prstGeom>
        </p:spPr>
        <p:txBody>
          <a:bodyPr lIns="0" tIns="0" rIns="0" bIns="0" rtlCol="0" anchor="t">
            <a:spAutoFit/>
          </a:bodyPr>
          <a:lstStyle/>
          <a:p>
            <a:pPr algn="ctr">
              <a:lnSpc>
                <a:spcPts val="15895"/>
              </a:lnSpc>
            </a:pPr>
            <a:r>
              <a:rPr lang="en-US" sz="11355">
                <a:solidFill>
                  <a:srgbClr val="102667"/>
                </a:solidFill>
                <a:latin typeface="Wedges Bold"/>
              </a:rPr>
              <a:t>Mục TIÊU</a:t>
            </a:r>
            <a:endParaRPr lang="en-US" sz="11355">
              <a:solidFill>
                <a:srgbClr val="102667"/>
              </a:solidFill>
              <a:latin typeface="Wedge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47184">
            <a:off x="3132384" y="2051990"/>
            <a:ext cx="12311324" cy="5439367"/>
          </a:xfrm>
          <a:custGeom>
            <a:avLst/>
            <a:gdLst/>
            <a:ahLst/>
            <a:cxnLst/>
            <a:rect l="l" t="t" r="r" b="b"/>
            <a:pathLst>
              <a:path w="12311324" h="5439367">
                <a:moveTo>
                  <a:pt x="0" y="0"/>
                </a:moveTo>
                <a:lnTo>
                  <a:pt x="12311324" y="0"/>
                </a:lnTo>
                <a:lnTo>
                  <a:pt x="12311324" y="5439367"/>
                </a:lnTo>
                <a:lnTo>
                  <a:pt x="0" y="5439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4671600" y="1034913"/>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2426838" y="1028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3276862" y="1409507"/>
            <a:ext cx="12158258" cy="7348220"/>
          </a:xfrm>
          <a:prstGeom prst="rect">
            <a:avLst/>
          </a:prstGeom>
        </p:spPr>
        <p:txBody>
          <a:bodyPr lIns="0" tIns="0" rIns="0" bIns="0" rtlCol="0" anchor="t">
            <a:spAutoFit/>
          </a:bodyPr>
          <a:lstStyle/>
          <a:p>
            <a:pPr algn="ctr">
              <a:lnSpc>
                <a:spcPts val="4775"/>
              </a:lnSpc>
            </a:pPr>
            <a:r>
              <a:rPr lang="en-US" sz="3410">
                <a:solidFill>
                  <a:schemeClr val="tx1"/>
                </a:solidFill>
                <a:latin typeface="อีฟดอวอิ้ง Bold Italics"/>
              </a:rPr>
              <a:t>KĨ NĂNG</a:t>
            </a:r>
            <a:endParaRPr lang="en-US" sz="3410">
              <a:solidFill>
                <a:schemeClr val="tx1"/>
              </a:solidFill>
              <a:latin typeface="อีฟดอวอิ้ง Bold Italics"/>
            </a:endParaRPr>
          </a:p>
          <a:p>
            <a:pPr>
              <a:lnSpc>
                <a:spcPts val="4775"/>
              </a:lnSpc>
            </a:pPr>
            <a:r>
              <a:rPr lang="en-US" sz="3410">
                <a:solidFill>
                  <a:schemeClr val="tx1"/>
                </a:solidFill>
                <a:latin typeface="อีฟดอวอิ้ง Bold Italics"/>
              </a:rPr>
              <a:t>-Học sinh có thể tiếp thu nhanh hơn và ghi nhớ đạt hiệu quả</a:t>
            </a:r>
            <a:endParaRPr lang="en-US" sz="3410">
              <a:solidFill>
                <a:schemeClr val="tx1"/>
              </a:solidFill>
              <a:latin typeface="อีฟดอวอิ้ง Bold Italics"/>
            </a:endParaRPr>
          </a:p>
          <a:p>
            <a:pPr>
              <a:lnSpc>
                <a:spcPts val="4775"/>
              </a:lnSpc>
            </a:pPr>
            <a:r>
              <a:rPr lang="en-US" sz="3410">
                <a:solidFill>
                  <a:schemeClr val="tx1"/>
                </a:solidFill>
                <a:latin typeface="อีฟดอวอิ้ง Bold Italics"/>
              </a:rPr>
              <a:t>-Học sinh có thể kiểm soát được hoạt động cảu não </a:t>
            </a:r>
            <a:endParaRPr lang="en-US" sz="3410">
              <a:solidFill>
                <a:schemeClr val="tx1"/>
              </a:solidFill>
              <a:latin typeface="อีฟดอวอิ้ง Bold Italics"/>
            </a:endParaRPr>
          </a:p>
          <a:p>
            <a:pPr>
              <a:lnSpc>
                <a:spcPts val="4775"/>
              </a:lnSpc>
            </a:pPr>
            <a:r>
              <a:rPr lang="en-US" sz="3410">
                <a:solidFill>
                  <a:schemeClr val="tx1"/>
                </a:solidFill>
                <a:latin typeface="อีฟดอวอิ้ง Bold Italics"/>
              </a:rPr>
              <a:t>-Giúp học sinh làm việc hiệu quả hơn, và luôn tự tin</a:t>
            </a:r>
            <a:endParaRPr lang="en-US" sz="3410">
              <a:solidFill>
                <a:schemeClr val="tx1"/>
              </a:solidFill>
              <a:latin typeface="อีฟดอวอิ้ง Bold Italics"/>
            </a:endParaRPr>
          </a:p>
          <a:p>
            <a:pPr algn="ctr">
              <a:lnSpc>
                <a:spcPts val="4775"/>
              </a:lnSpc>
            </a:pPr>
            <a:r>
              <a:rPr lang="en-US" sz="3410">
                <a:solidFill>
                  <a:srgbClr val="FF0000"/>
                </a:solidFill>
                <a:latin typeface="อีฟดอวอิ้ง Bold Italics"/>
              </a:rPr>
              <a:t>THÁI ĐỘ</a:t>
            </a:r>
            <a:endParaRPr lang="en-US" sz="3410">
              <a:solidFill>
                <a:srgbClr val="FF0000"/>
              </a:solidFill>
              <a:latin typeface="อีฟดอวอิ้ง Bold Italics"/>
            </a:endParaRPr>
          </a:p>
          <a:p>
            <a:pPr algn="ctr">
              <a:lnSpc>
                <a:spcPts val="4775"/>
              </a:lnSpc>
            </a:pPr>
            <a:r>
              <a:rPr lang="en-US" sz="3410">
                <a:solidFill>
                  <a:srgbClr val="FF0000"/>
                </a:solidFill>
                <a:latin typeface="อีฟดอวอิ้ง Bold Italics"/>
              </a:rPr>
              <a:t>- Học sinh hiểu được tầm quan trọng của siêu trí nhớ học đường</a:t>
            </a:r>
            <a:endParaRPr lang="en-US" sz="3410">
              <a:solidFill>
                <a:srgbClr val="FF0000"/>
              </a:solidFill>
              <a:latin typeface="อีฟดอวอิ้ง Bold Italics"/>
            </a:endParaRPr>
          </a:p>
          <a:p>
            <a:pPr algn="ctr">
              <a:lnSpc>
                <a:spcPts val="4775"/>
              </a:lnSpc>
            </a:pPr>
            <a:r>
              <a:rPr lang="en-US" sz="3410">
                <a:solidFill>
                  <a:srgbClr val="FF0000"/>
                </a:solidFill>
                <a:latin typeface="อีฟดอวอิ้ง Bold Italics"/>
              </a:rPr>
              <a:t>- Luôn tìm hiểu về các phương pháp rèn luyện trí nhớ để áp dụng trong học tập và đời sống của bản thân </a:t>
            </a:r>
            <a:endParaRPr lang="en-US" sz="3410">
              <a:solidFill>
                <a:srgbClr val="FF0000"/>
              </a:solidFill>
              <a:latin typeface="อีฟดอวอิ้ง Bold Italics"/>
            </a:endParaRPr>
          </a:p>
          <a:p>
            <a:pPr>
              <a:lnSpc>
                <a:spcPts val="4775"/>
              </a:lnSpc>
            </a:pPr>
            <a:endParaRPr lang="en-US" sz="3410">
              <a:solidFill>
                <a:srgbClr val="3E4677"/>
              </a:solidFill>
              <a:latin typeface="อีฟดอวอิ้ง Bold Italics"/>
            </a:endParaRPr>
          </a:p>
          <a:p>
            <a:pPr>
              <a:lnSpc>
                <a:spcPts val="4775"/>
              </a:lnSpc>
            </a:pPr>
          </a:p>
          <a:p>
            <a:pPr>
              <a:lnSpc>
                <a:spcPts val="4775"/>
              </a:lnSpc>
              <a:spcBef>
                <a:spcPct val="0"/>
              </a:spcBef>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530937">
            <a:off x="13229918" y="810848"/>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0309058">
            <a:off x="3852867" y="8104081"/>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4153088" y="2314043"/>
            <a:ext cx="1189563" cy="1544115"/>
          </a:xfrm>
          <a:custGeom>
            <a:avLst/>
            <a:gdLst/>
            <a:ahLst/>
            <a:cxnLst/>
            <a:rect l="l" t="t" r="r" b="b"/>
            <a:pathLst>
              <a:path w="1189563" h="1544115">
                <a:moveTo>
                  <a:pt x="0" y="0"/>
                </a:moveTo>
                <a:lnTo>
                  <a:pt x="1189563" y="0"/>
                </a:lnTo>
                <a:lnTo>
                  <a:pt x="1189563" y="1544114"/>
                </a:lnTo>
                <a:lnTo>
                  <a:pt x="0" y="1544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71992" y="1436195"/>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761870" y="1379703"/>
            <a:ext cx="10304036" cy="1877275"/>
          </a:xfrm>
          <a:prstGeom prst="rect">
            <a:avLst/>
          </a:prstGeom>
        </p:spPr>
        <p:txBody>
          <a:bodyPr lIns="0" tIns="0" rIns="0" bIns="0" rtlCol="0" anchor="t">
            <a:spAutoFit/>
          </a:bodyPr>
          <a:lstStyle/>
          <a:p>
            <a:pPr algn="ctr">
              <a:lnSpc>
                <a:spcPts val="15345"/>
              </a:lnSpc>
            </a:pPr>
            <a:r>
              <a:rPr lang="en-US" sz="10960">
                <a:solidFill>
                  <a:srgbClr val="102667"/>
                </a:solidFill>
                <a:latin typeface="Wedges Bold"/>
              </a:rPr>
              <a:t>nội dung</a:t>
            </a:r>
            <a:endParaRPr lang="en-US" sz="10960">
              <a:solidFill>
                <a:srgbClr val="102667"/>
              </a:solidFill>
              <a:latin typeface="Wedges Bold"/>
            </a:endParaRPr>
          </a:p>
        </p:txBody>
      </p:sp>
      <p:sp>
        <p:nvSpPr>
          <p:cNvPr id="11" name="Freeform 11"/>
          <p:cNvSpPr/>
          <p:nvPr/>
        </p:nvSpPr>
        <p:spPr>
          <a:xfrm>
            <a:off x="195987" y="3086100"/>
            <a:ext cx="3718283" cy="4114800"/>
          </a:xfrm>
          <a:custGeom>
            <a:avLst/>
            <a:gdLst/>
            <a:ahLst/>
            <a:cxnLst/>
            <a:rect l="l" t="t" r="r" b="b"/>
            <a:pathLst>
              <a:path w="3718283" h="4114800">
                <a:moveTo>
                  <a:pt x="0" y="0"/>
                </a:moveTo>
                <a:lnTo>
                  <a:pt x="3718283" y="0"/>
                </a:lnTo>
                <a:lnTo>
                  <a:pt x="371828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15605899" y="3256978"/>
            <a:ext cx="3306803" cy="4114800"/>
          </a:xfrm>
          <a:custGeom>
            <a:avLst/>
            <a:gdLst/>
            <a:ahLst/>
            <a:cxnLst/>
            <a:rect l="l" t="t" r="r" b="b"/>
            <a:pathLst>
              <a:path w="3306803" h="4114800">
                <a:moveTo>
                  <a:pt x="0" y="0"/>
                </a:moveTo>
                <a:lnTo>
                  <a:pt x="3306802" y="0"/>
                </a:lnTo>
                <a:lnTo>
                  <a:pt x="3306802"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TextBox 14"/>
          <p:cNvSpPr txBox="1"/>
          <p:nvPr/>
        </p:nvSpPr>
        <p:spPr>
          <a:xfrm>
            <a:off x="3461352" y="3887043"/>
            <a:ext cx="12144546" cy="4054475"/>
          </a:xfrm>
          <a:prstGeom prst="rect">
            <a:avLst/>
          </a:prstGeom>
        </p:spPr>
        <p:txBody>
          <a:bodyPr lIns="0" tIns="0" rIns="0" bIns="0" rtlCol="0" anchor="t">
            <a:spAutoFit/>
          </a:bodyPr>
          <a:lstStyle/>
          <a:p>
            <a:pPr>
              <a:lnSpc>
                <a:spcPts val="5270"/>
              </a:lnSpc>
            </a:pPr>
            <a:r>
              <a:rPr lang="en-US" sz="3765">
                <a:solidFill>
                  <a:srgbClr val="945154"/>
                </a:solidFill>
                <a:latin typeface="อีฟดอวอิ้ง Bold Italics"/>
              </a:rPr>
              <a:t>   1.Một số kiến thức cần biết về siêu trí nhớ học đường</a:t>
            </a:r>
            <a:endParaRPr lang="en-US" sz="3765">
              <a:solidFill>
                <a:srgbClr val="945154"/>
              </a:solidFill>
              <a:latin typeface="อีฟดอวอิ้ง Bold Italics"/>
            </a:endParaRPr>
          </a:p>
          <a:p>
            <a:pPr>
              <a:lnSpc>
                <a:spcPts val="5270"/>
              </a:lnSpc>
              <a:spcBef>
                <a:spcPct val="0"/>
              </a:spcBef>
            </a:pPr>
            <a:r>
              <a:rPr lang="en-US" sz="3765">
                <a:solidFill>
                  <a:srgbClr val="945154"/>
                </a:solidFill>
                <a:latin typeface="อีฟดอวอิ้ง Bold Italics"/>
              </a:rPr>
              <a:t>-Siêu trí nhớ học đường là gì ? </a:t>
            </a:r>
            <a:endParaRPr lang="en-US" sz="3765">
              <a:solidFill>
                <a:srgbClr val="945154"/>
              </a:solidFill>
              <a:latin typeface="อีฟดอวอิ้ง Bold Italics"/>
            </a:endParaRPr>
          </a:p>
          <a:p>
            <a:pPr>
              <a:lnSpc>
                <a:spcPts val="5270"/>
              </a:lnSpc>
              <a:spcBef>
                <a:spcPct val="0"/>
              </a:spcBef>
            </a:pPr>
            <a:r>
              <a:rPr lang="en-US" sz="3765">
                <a:solidFill>
                  <a:srgbClr val="945154"/>
                </a:solidFill>
                <a:latin typeface="อีฟดอวอิ้ง Bold Italics"/>
              </a:rPr>
              <a:t> Đây là phương pháp học tập có thể giúp trẻ nhỏ luyện tập não bộ lâu, nhớ nhanh để phục vụ cho việc học tập, làm việc </a:t>
            </a:r>
            <a:endParaRPr lang="en-US" sz="3765">
              <a:solidFill>
                <a:srgbClr val="945154"/>
              </a:solidFill>
              <a:latin typeface="อีฟดอวอิ้ง Bold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530937">
            <a:off x="13229918" y="810848"/>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0309058">
            <a:off x="3852867" y="8104081"/>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4153088" y="2314043"/>
            <a:ext cx="1189563" cy="1544115"/>
          </a:xfrm>
          <a:custGeom>
            <a:avLst/>
            <a:gdLst/>
            <a:ahLst/>
            <a:cxnLst/>
            <a:rect l="l" t="t" r="r" b="b"/>
            <a:pathLst>
              <a:path w="1189563" h="1544115">
                <a:moveTo>
                  <a:pt x="0" y="0"/>
                </a:moveTo>
                <a:lnTo>
                  <a:pt x="1189563" y="0"/>
                </a:lnTo>
                <a:lnTo>
                  <a:pt x="1189563" y="1544114"/>
                </a:lnTo>
                <a:lnTo>
                  <a:pt x="0" y="1544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71992" y="1436195"/>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95987" y="3086100"/>
            <a:ext cx="3718283" cy="4114800"/>
          </a:xfrm>
          <a:custGeom>
            <a:avLst/>
            <a:gdLst/>
            <a:ahLst/>
            <a:cxnLst/>
            <a:rect l="l" t="t" r="r" b="b"/>
            <a:pathLst>
              <a:path w="3718283" h="4114800">
                <a:moveTo>
                  <a:pt x="0" y="0"/>
                </a:moveTo>
                <a:lnTo>
                  <a:pt x="3718283" y="0"/>
                </a:lnTo>
                <a:lnTo>
                  <a:pt x="371828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15605899" y="3256978"/>
            <a:ext cx="3306803" cy="4114800"/>
          </a:xfrm>
          <a:custGeom>
            <a:avLst/>
            <a:gdLst/>
            <a:ahLst/>
            <a:cxnLst/>
            <a:rect l="l" t="t" r="r" b="b"/>
            <a:pathLst>
              <a:path w="3306803" h="4114800">
                <a:moveTo>
                  <a:pt x="0" y="0"/>
                </a:moveTo>
                <a:lnTo>
                  <a:pt x="3306802" y="0"/>
                </a:lnTo>
                <a:lnTo>
                  <a:pt x="3306802"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TextBox 14"/>
          <p:cNvSpPr txBox="1"/>
          <p:nvPr/>
        </p:nvSpPr>
        <p:spPr>
          <a:xfrm>
            <a:off x="3733767" y="3257123"/>
            <a:ext cx="12144546" cy="4730750"/>
          </a:xfrm>
          <a:prstGeom prst="rect">
            <a:avLst/>
          </a:prstGeom>
        </p:spPr>
        <p:txBody>
          <a:bodyPr lIns="0" tIns="0" rIns="0" bIns="0" rtlCol="0" anchor="t">
            <a:spAutoFit/>
          </a:bodyPr>
          <a:lstStyle/>
          <a:p>
            <a:pPr>
              <a:lnSpc>
                <a:spcPts val="5270"/>
              </a:lnSpc>
            </a:pPr>
            <a:r>
              <a:rPr lang="en-US" sz="3765">
                <a:solidFill>
                  <a:srgbClr val="945154"/>
                </a:solidFill>
                <a:latin typeface="อีฟดอวอิ้ง Bold Italics"/>
              </a:rPr>
              <a:t>   2.Một số phương pháp học tập siêu trí nhớ học đường</a:t>
            </a:r>
            <a:endParaRPr lang="en-US" sz="3765">
              <a:solidFill>
                <a:srgbClr val="945154"/>
              </a:solidFill>
              <a:latin typeface="อีฟดอวอิ้ง Bold Italics"/>
            </a:endParaRPr>
          </a:p>
          <a:p>
            <a:pPr>
              <a:lnSpc>
                <a:spcPts val="5270"/>
              </a:lnSpc>
            </a:pPr>
            <a:r>
              <a:rPr lang="en-US" sz="3765">
                <a:solidFill>
                  <a:srgbClr val="945154"/>
                </a:solidFill>
                <a:latin typeface="อีฟดอวอิ้ง Bold Italics"/>
              </a:rPr>
              <a:t>-Phương pháp liên tưởng và kết nối</a:t>
            </a:r>
            <a:endParaRPr lang="en-US" sz="3765">
              <a:solidFill>
                <a:srgbClr val="945154"/>
              </a:solidFill>
              <a:latin typeface="อีฟดอวอิ้ง Bold Italics"/>
            </a:endParaRPr>
          </a:p>
          <a:p>
            <a:pPr>
              <a:lnSpc>
                <a:spcPts val="5270"/>
              </a:lnSpc>
            </a:pPr>
            <a:r>
              <a:rPr lang="en-US" sz="3765">
                <a:solidFill>
                  <a:srgbClr val="945154"/>
                </a:solidFill>
                <a:latin typeface="อีฟดอวอิ้ง Bold Italics"/>
              </a:rPr>
              <a:t>-Phương pháp điền vào chỗ trống</a:t>
            </a:r>
            <a:endParaRPr lang="en-US" sz="3765">
              <a:solidFill>
                <a:srgbClr val="945154"/>
              </a:solidFill>
              <a:latin typeface="อีฟดอวอิ้ง Bold Italics"/>
            </a:endParaRPr>
          </a:p>
          <a:p>
            <a:pPr>
              <a:lnSpc>
                <a:spcPts val="5270"/>
              </a:lnSpc>
            </a:pPr>
            <a:r>
              <a:rPr lang="en-US" sz="3765">
                <a:solidFill>
                  <a:srgbClr val="945154"/>
                </a:solidFill>
                <a:latin typeface="อีฟดอวอิ้ง Bold Italics"/>
              </a:rPr>
              <a:t>-Phương pháp ghi nhớ bằng sơ đồ tư duy</a:t>
            </a:r>
            <a:endParaRPr lang="en-US" sz="3765">
              <a:solidFill>
                <a:srgbClr val="945154"/>
              </a:solidFill>
              <a:latin typeface="อีฟดอวอิ้ง Bold Italics"/>
            </a:endParaRPr>
          </a:p>
          <a:p>
            <a:pPr>
              <a:lnSpc>
                <a:spcPts val="5270"/>
              </a:lnSpc>
            </a:pPr>
            <a:r>
              <a:rPr lang="en-US" sz="3765">
                <a:solidFill>
                  <a:srgbClr val="945154"/>
                </a:solidFill>
                <a:latin typeface="อีฟดอวอิ้ง Bold Italics"/>
              </a:rPr>
              <a:t>-Phương pháp kể chuyện</a:t>
            </a:r>
            <a:endParaRPr lang="en-US" sz="3765">
              <a:solidFill>
                <a:srgbClr val="945154"/>
              </a:solidFill>
              <a:latin typeface="อีฟดอวอิ้ง Bold Italics"/>
            </a:endParaRPr>
          </a:p>
          <a:p>
            <a:pPr>
              <a:lnSpc>
                <a:spcPts val="5270"/>
              </a:lnSpc>
              <a:spcBef>
                <a:spcPct val="0"/>
              </a:spcBef>
            </a:pPr>
            <a:r>
              <a:rPr lang="en-US" sz="3765">
                <a:solidFill>
                  <a:srgbClr val="945154"/>
                </a:solidFill>
                <a:latin typeface="อีฟดอวอิ้ง Bold Italics"/>
              </a:rPr>
              <a:t>-Phương pháp ghi nhớ bằng hình ảnh</a:t>
            </a:r>
            <a:endParaRPr lang="en-US" sz="3765">
              <a:solidFill>
                <a:srgbClr val="945154"/>
              </a:solidFill>
              <a:latin typeface="อีฟดอวอิ้ง Bold Italics"/>
            </a:endParaRPr>
          </a:p>
          <a:p>
            <a:pPr>
              <a:lnSpc>
                <a:spcPts val="5270"/>
              </a:lnSpc>
              <a:spcBef>
                <a:spcPct val="0"/>
              </a:spcBef>
            </a:pPr>
            <a:endParaRPr lang="en-US" sz="3765">
              <a:solidFill>
                <a:srgbClr val="945154"/>
              </a:solidFill>
              <a:latin typeface="อีฟดอวอิ้ง Bold Itali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47184">
            <a:off x="3372426" y="2842464"/>
            <a:ext cx="12720408" cy="5620108"/>
          </a:xfrm>
          <a:custGeom>
            <a:avLst/>
            <a:gdLst/>
            <a:ahLst/>
            <a:cxnLst/>
            <a:rect l="l" t="t" r="r" b="b"/>
            <a:pathLst>
              <a:path w="12720408" h="5620108">
                <a:moveTo>
                  <a:pt x="0" y="0"/>
                </a:moveTo>
                <a:lnTo>
                  <a:pt x="12720408" y="0"/>
                </a:lnTo>
                <a:lnTo>
                  <a:pt x="12720408" y="5620108"/>
                </a:lnTo>
                <a:lnTo>
                  <a:pt x="0" y="5620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046126">
            <a:off x="15348736" y="550537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4857194">
            <a:off x="-482031" y="5712006"/>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4671600" y="1034913"/>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2426838" y="1028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3809856" y="3086154"/>
            <a:ext cx="11764269" cy="4582795"/>
          </a:xfrm>
          <a:prstGeom prst="rect">
            <a:avLst/>
          </a:prstGeom>
        </p:spPr>
        <p:txBody>
          <a:bodyPr lIns="0" tIns="0" rIns="0" bIns="0" rtlCol="0" anchor="t">
            <a:spAutoFit/>
          </a:bodyPr>
          <a:lstStyle/>
          <a:p>
            <a:pPr algn="l">
              <a:lnSpc>
                <a:spcPts val="5105"/>
              </a:lnSpc>
            </a:pPr>
            <a:r>
              <a:rPr lang="en-US" sz="3645">
                <a:solidFill>
                  <a:srgbClr val="945154"/>
                </a:solidFill>
                <a:latin typeface="อีฟดอวอิ้ง Bold Italics"/>
              </a:rPr>
              <a:t>     3. Đặc điểm, dấu hiệu, quy tắc rèn luyện trí nhớ</a:t>
            </a:r>
            <a:endParaRPr lang="en-US" sz="3645">
              <a:solidFill>
                <a:srgbClr val="945154"/>
              </a:solidFill>
              <a:latin typeface="อีฟดอวอิ้ง Bold Italics"/>
            </a:endParaRPr>
          </a:p>
          <a:p>
            <a:pPr algn="l">
              <a:lnSpc>
                <a:spcPts val="5105"/>
              </a:lnSpc>
            </a:pPr>
            <a:r>
              <a:rPr lang="en-US" sz="3645">
                <a:solidFill>
                  <a:srgbClr val="945154"/>
                </a:solidFill>
                <a:latin typeface="อีฟดอวอิ้ง Bold Italics"/>
              </a:rPr>
              <a:t>- Đặc điểm của quá trình ghi nhớ là ghi lại những kí ức, sự vật đã xuất hiện trong bộ não </a:t>
            </a:r>
            <a:endParaRPr lang="en-US" sz="3645">
              <a:solidFill>
                <a:srgbClr val="945154"/>
              </a:solidFill>
              <a:latin typeface="อีฟดอวอิ้ง Bold Italics"/>
            </a:endParaRPr>
          </a:p>
          <a:p>
            <a:pPr algn="l">
              <a:lnSpc>
                <a:spcPts val="5105"/>
              </a:lnSpc>
            </a:pPr>
            <a:r>
              <a:rPr lang="en-US" sz="3645">
                <a:solidFill>
                  <a:srgbClr val="945154"/>
                </a:solidFill>
                <a:latin typeface="อีฟดอวอิ้ง Bold Italics"/>
              </a:rPr>
              <a:t>- Để có một trí nhớ tốt thì việc rèn luyện trí não mỗi ngày là việc không thể thiếu, không những giúp cho bạn thuận lợi cho công việc mà ngày càng tăng cường khả năng ghi nhớ ở bạn.</a:t>
            </a:r>
            <a:endParaRPr lang="en-US" sz="3645">
              <a:solidFill>
                <a:srgbClr val="945154"/>
              </a:solidFill>
              <a:latin typeface="อีฟดอวอิ้ง Bold Itali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530937">
            <a:off x="3112212" y="7809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0309058">
            <a:off x="12546456" y="7863526"/>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492624" y="3256978"/>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5370819" y="3256978"/>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6546540" y="3297893"/>
            <a:ext cx="5946084" cy="3823420"/>
          </a:xfrm>
          <a:prstGeom prst="rect">
            <a:avLst/>
          </a:prstGeom>
        </p:spPr>
        <p:txBody>
          <a:bodyPr lIns="0" tIns="0" rIns="0" bIns="0" rtlCol="0" anchor="t">
            <a:spAutoFit/>
          </a:bodyPr>
          <a:lstStyle/>
          <a:p>
            <a:pPr algn="ctr">
              <a:lnSpc>
                <a:spcPts val="15345"/>
              </a:lnSpc>
            </a:pPr>
            <a:r>
              <a:rPr lang="en-US" sz="10960">
                <a:solidFill>
                  <a:srgbClr val="102667"/>
                </a:solidFill>
                <a:latin typeface="Wedges" panose="02000500000000000000"/>
              </a:rPr>
              <a:t>Thank</a:t>
            </a:r>
            <a:endParaRPr lang="en-US" sz="10960">
              <a:solidFill>
                <a:srgbClr val="102667"/>
              </a:solidFill>
              <a:latin typeface="Wedges" panose="02000500000000000000"/>
            </a:endParaRPr>
          </a:p>
          <a:p>
            <a:pPr algn="ctr">
              <a:lnSpc>
                <a:spcPts val="15345"/>
              </a:lnSpc>
            </a:pPr>
            <a:r>
              <a:rPr lang="en-US" sz="10960">
                <a:solidFill>
                  <a:srgbClr val="102667"/>
                </a:solidFill>
                <a:latin typeface="Wedges" panose="02000500000000000000"/>
              </a:rPr>
              <a:t>you</a:t>
            </a:r>
            <a:endParaRPr lang="en-US" sz="10960">
              <a:solidFill>
                <a:srgbClr val="102667"/>
              </a:solidFill>
              <a:latin typeface="Wedges" panose="02000500000000000000"/>
            </a:endParaRPr>
          </a:p>
        </p:txBody>
      </p:sp>
      <p:sp>
        <p:nvSpPr>
          <p:cNvPr id="11" name="Freeform 11"/>
          <p:cNvSpPr/>
          <p:nvPr/>
        </p:nvSpPr>
        <p:spPr>
          <a:xfrm>
            <a:off x="459426" y="2802780"/>
            <a:ext cx="4170738" cy="4681440"/>
          </a:xfrm>
          <a:custGeom>
            <a:avLst/>
            <a:gdLst/>
            <a:ahLst/>
            <a:cxnLst/>
            <a:rect l="l" t="t" r="r" b="b"/>
            <a:pathLst>
              <a:path w="4170738" h="4681440">
                <a:moveTo>
                  <a:pt x="0" y="0"/>
                </a:moveTo>
                <a:lnTo>
                  <a:pt x="4170738" y="0"/>
                </a:lnTo>
                <a:lnTo>
                  <a:pt x="4170738" y="4681440"/>
                </a:lnTo>
                <a:lnTo>
                  <a:pt x="0" y="46814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flipH="1">
            <a:off x="14064408" y="2973658"/>
            <a:ext cx="4170738" cy="4681440"/>
          </a:xfrm>
          <a:custGeom>
            <a:avLst/>
            <a:gdLst/>
            <a:ahLst/>
            <a:cxnLst/>
            <a:rect l="l" t="t" r="r" b="b"/>
            <a:pathLst>
              <a:path w="4170738" h="4681440">
                <a:moveTo>
                  <a:pt x="4170738" y="0"/>
                </a:moveTo>
                <a:lnTo>
                  <a:pt x="0" y="0"/>
                </a:lnTo>
                <a:lnTo>
                  <a:pt x="0" y="4681440"/>
                </a:lnTo>
                <a:lnTo>
                  <a:pt x="4170738" y="4681440"/>
                </a:lnTo>
                <a:lnTo>
                  <a:pt x="4170738"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1941</Words>
  <Application>WPS Presentation</Application>
  <PresentationFormat>On-screen Show (4:3)</PresentationFormat>
  <Paragraphs>57</Paragraphs>
  <Slides>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SimSun</vt:lpstr>
      <vt:lpstr>Wingdings</vt:lpstr>
      <vt:lpstr>Wedges Bold</vt:lpstr>
      <vt:lpstr>Segoe Print</vt:lpstr>
      <vt:lpstr>อีฟดอวอิ้ง</vt:lpstr>
      <vt:lpstr>Wedges</vt:lpstr>
      <vt:lpstr>Microsoft YaHei</vt:lpstr>
      <vt:lpstr>Arial Unicode MS</vt:lpstr>
      <vt:lpstr>Calibri</vt:lpstr>
      <vt:lpstr>Arial Black</vt:lpstr>
      <vt:lpstr>Arial Rounded MT Bold</vt:lpstr>
      <vt:lpstr>Blackadder ITC</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đào và Xanh lá Hình dạng Hữu cơ Hội thảo Thiền Hội thảo Trực tuyến Bản thuyết trình Keynote</dc:title>
  <dc:creator/>
  <cp:lastModifiedBy>USER</cp:lastModifiedBy>
  <cp:revision>2</cp:revision>
  <dcterms:created xsi:type="dcterms:W3CDTF">2006-08-16T00:00:00Z</dcterms:created>
  <dcterms:modified xsi:type="dcterms:W3CDTF">2023-06-13T15:02:45Z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9AD4DC2057584A0C83617B1910FF7C55</vt:lpwstr>
  </property>
  <property fmtid="{D5CDD505-2E9C-101B-9397-08002B2CF9AE}" pid="3" name="KSOProductBuildVer">
    <vt:lpwstr>1033-11.2.0.11537</vt:lpwstr>
  </property>
</Properties>
</file>